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1" autoAdjust="0"/>
    <p:restoredTop sz="94670" autoAdjust="0"/>
  </p:normalViewPr>
  <p:slideViewPr>
    <p:cSldViewPr snapToGrid="0" snapToObjects="1">
      <p:cViewPr varScale="1">
        <p:scale>
          <a:sx n="71" d="100"/>
          <a:sy n="71" d="100"/>
        </p:scale>
        <p:origin x="-3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89423" y="5698403"/>
            <a:ext cx="5512308" cy="385191"/>
          </a:xfrm>
        </p:spPr>
        <p:txBody>
          <a:bodyPr/>
          <a:lstStyle/>
          <a:p>
            <a:r>
              <a:rPr lang="it-IT" dirty="0" smtClean="0"/>
              <a:t>in </a:t>
            </a:r>
            <a:r>
              <a:rPr lang="it-IT" dirty="0"/>
              <a:t>collaborazione con  </a:t>
            </a:r>
            <a:r>
              <a:rPr lang="it-IT" b="1" dirty="0"/>
              <a:t>Fian Ecuador, </a:t>
            </a:r>
            <a:r>
              <a:rPr lang="it-IT" b="1" dirty="0" err="1" smtClean="0"/>
              <a:t>So.le.vol</a:t>
            </a:r>
            <a:endParaRPr lang="it-IT" b="1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 rot="21346309">
            <a:off x="1450615" y="872039"/>
            <a:ext cx="6606640" cy="354191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9495" y="4652682"/>
            <a:ext cx="8155223" cy="9278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t-IT" sz="3200" dirty="0" smtClean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ooper Black"/>
                <a:cs typeface="Cooper Black"/>
              </a:rPr>
              <a:t/>
            </a:r>
            <a:br>
              <a:rPr lang="it-IT" sz="3200" dirty="0" smtClean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ooper Black"/>
                <a:cs typeface="Cooper Black"/>
              </a:rPr>
            </a:br>
            <a:r>
              <a:rPr lang="it-IT" sz="3200" dirty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ooper Black"/>
                <a:cs typeface="Cooper Black"/>
              </a:rPr>
              <a:t/>
            </a:r>
            <a:br>
              <a:rPr lang="it-IT" sz="3200" dirty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ooper Black"/>
                <a:cs typeface="Cooper Black"/>
              </a:rPr>
            </a:br>
            <a:r>
              <a:rPr lang="it-IT" sz="3200" dirty="0" smtClean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ooper Black"/>
                <a:cs typeface="Cooper Black"/>
              </a:rPr>
              <a:t/>
            </a:r>
            <a:br>
              <a:rPr lang="it-IT" sz="3200" dirty="0" smtClean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ooper Black"/>
                <a:cs typeface="Cooper Black"/>
              </a:rPr>
            </a:br>
            <a:r>
              <a:rPr lang="it-IT" sz="3200" dirty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ooper Black"/>
                <a:cs typeface="Cooper Black"/>
              </a:rPr>
              <a:t/>
            </a:r>
            <a:br>
              <a:rPr lang="it-IT" sz="3200" dirty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ooper Black"/>
                <a:cs typeface="Cooper Black"/>
              </a:rPr>
            </a:br>
            <a:r>
              <a:rPr lang="it-IT" sz="3200" dirty="0" smtClean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ooper Black"/>
                <a:cs typeface="Cooper Black"/>
              </a:rPr>
              <a:t/>
            </a:r>
            <a:br>
              <a:rPr lang="it-IT" sz="3200" dirty="0" smtClean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ooper Black"/>
                <a:cs typeface="Cooper Black"/>
              </a:rPr>
            </a:br>
            <a:r>
              <a:rPr lang="it-IT" sz="3200" dirty="0" smtClean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/>
                <a:cs typeface="Cooper Black"/>
              </a:rPr>
              <a:t>Congresso </a:t>
            </a:r>
            <a:r>
              <a:rPr lang="it-IT" sz="3200" dirty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/>
                <a:cs typeface="Cooper Black"/>
              </a:rPr>
              <a:t>dei Senza Terra in </a:t>
            </a:r>
            <a:r>
              <a:rPr lang="it-IT" sz="3200" dirty="0" smtClean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/>
                <a:cs typeface="Cooper Black"/>
              </a:rPr>
              <a:t>Ecuador</a:t>
            </a:r>
            <a:r>
              <a:rPr lang="it-IT" sz="3200" dirty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/>
                <a:cs typeface="Cooper Black"/>
              </a:rPr>
              <a:t/>
            </a:r>
            <a:br>
              <a:rPr lang="it-IT" sz="3200" dirty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/>
                <a:cs typeface="Cooper Black"/>
              </a:rPr>
            </a:br>
            <a:r>
              <a:rPr lang="it-IT" sz="3200" dirty="0" smtClean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/>
                <a:cs typeface="Cooper Black"/>
              </a:rPr>
              <a:t>Per </a:t>
            </a:r>
            <a:r>
              <a:rPr lang="it-IT" sz="3200" dirty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/>
                <a:cs typeface="Cooper Black"/>
              </a:rPr>
              <a:t>il Diritto ad </a:t>
            </a:r>
            <a:r>
              <a:rPr lang="it-IT" sz="3200" dirty="0" smtClean="0">
                <a:ln w="3175" cmpd="sng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/>
                <a:cs typeface="Cooper Black"/>
              </a:rPr>
              <a:t>Alimentarsi</a:t>
            </a:r>
            <a:endParaRPr lang="it-IT" sz="3200" dirty="0">
              <a:ln w="3175" cmpd="sng"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/>
              <a:cs typeface="Cooper Black"/>
            </a:endParaRPr>
          </a:p>
        </p:txBody>
      </p:sp>
      <p:pic>
        <p:nvPicPr>
          <p:cNvPr id="8" name="Immagine 7" descr="Mani Tese 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5" y="5550089"/>
            <a:ext cx="1809928" cy="666815"/>
          </a:xfrm>
          <a:prstGeom prst="rect">
            <a:avLst/>
          </a:prstGeom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1828800" y="134472"/>
            <a:ext cx="6325331" cy="5439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5" name="Rettangolo 4"/>
          <p:cNvSpPr/>
          <p:nvPr/>
        </p:nvSpPr>
        <p:spPr>
          <a:xfrm>
            <a:off x="2489422" y="134472"/>
            <a:ext cx="43685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C000"/>
                </a:solidFill>
                <a:latin typeface="+mj-lt"/>
              </a:rPr>
              <a:t>COMITATO LECCHESE PER LA PACE 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E LA COOPERAZIONE TRA I POPOLI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it-IT" sz="1400" i="1" dirty="0">
                <a:solidFill>
                  <a:srgbClr val="FFC000"/>
                </a:solidFill>
                <a:latin typeface="+mj-lt"/>
              </a:rPr>
              <a:t>PROGETTI </a:t>
            </a:r>
            <a:r>
              <a:rPr lang="it-IT" sz="1400" i="1" dirty="0" smtClean="0">
                <a:solidFill>
                  <a:srgbClr val="FFC000"/>
                </a:solidFill>
                <a:latin typeface="+mj-lt"/>
              </a:rPr>
              <a:t>2012</a:t>
            </a:r>
            <a:endParaRPr lang="it-IT" sz="14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4040" y="4630992"/>
            <a:ext cx="8528750" cy="1546000"/>
          </a:xfrm>
        </p:spPr>
        <p:txBody>
          <a:bodyPr/>
          <a:lstStyle/>
          <a:p>
            <a:r>
              <a:rPr lang="it-IT" sz="1600" b="1" u="sng" dirty="0"/>
              <a:t>Attività 1: </a:t>
            </a:r>
            <a:r>
              <a:rPr lang="it-IT" sz="1600" b="1" dirty="0"/>
              <a:t>Vitto e alloggio </a:t>
            </a:r>
            <a:r>
              <a:rPr lang="it-IT" sz="1600" dirty="0"/>
              <a:t>per i 200 partecipanti di organizzazioni e movimenti che stanno trattando il tema della Riforma Agraria in Ecuador. Questa attività è in fase di organizzazioni ed è coordinata direttamente da entità locali quali  </a:t>
            </a:r>
            <a:r>
              <a:rPr lang="it-IT" sz="1600" i="1" dirty="0" err="1"/>
              <a:t>Tierra</a:t>
            </a:r>
            <a:r>
              <a:rPr lang="it-IT" sz="1600" i="1" dirty="0"/>
              <a:t> e Vida</a:t>
            </a:r>
            <a:r>
              <a:rPr lang="it-IT" sz="1600" dirty="0"/>
              <a:t>, </a:t>
            </a:r>
            <a:r>
              <a:rPr lang="it-IT" sz="1600" i="1" dirty="0"/>
              <a:t>Confederazione delle Nazionalità Indigene dell’Ecuador (CONAIE), Unione delle Organizzazione Contadine di </a:t>
            </a:r>
            <a:r>
              <a:rPr lang="it-IT" sz="1600" i="1" dirty="0" err="1"/>
              <a:t>Esmeraldas</a:t>
            </a:r>
            <a:r>
              <a:rPr lang="it-IT" sz="1600" i="1" dirty="0"/>
              <a:t> (UOCE). FIAN Ecuador </a:t>
            </a:r>
            <a:r>
              <a:rPr lang="it-IT" sz="1600" dirty="0"/>
              <a:t>partecipa all’organizzazione come partner.</a:t>
            </a:r>
          </a:p>
          <a:p>
            <a:endParaRPr lang="it-IT" sz="1700" dirty="0"/>
          </a:p>
        </p:txBody>
      </p:sp>
      <p:pic>
        <p:nvPicPr>
          <p:cNvPr id="8" name="Immagine 7" descr="Mani Tese 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08" y="5977030"/>
            <a:ext cx="1809928" cy="6668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82" y="987779"/>
            <a:ext cx="6195589" cy="3643213"/>
          </a:xfrm>
          <a:prstGeom prst="rect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2489422" y="134472"/>
            <a:ext cx="43685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C000"/>
                </a:solidFill>
                <a:latin typeface="+mj-lt"/>
              </a:rPr>
              <a:t>COMITATO LECCHESE PER LA PACE 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E LA COOPERAZIONE TRA I POPOLI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it-IT" sz="1400" i="1" dirty="0">
                <a:solidFill>
                  <a:srgbClr val="FFC000"/>
                </a:solidFill>
                <a:latin typeface="+mj-lt"/>
              </a:rPr>
              <a:t>PROGETTI 2011</a:t>
            </a:r>
            <a:endParaRPr lang="it-IT" sz="14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236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766481" y="503803"/>
            <a:ext cx="3152677" cy="3059667"/>
          </a:xfrm>
        </p:spPr>
        <p:txBody>
          <a:bodyPr/>
          <a:lstStyle/>
          <a:p>
            <a:r>
              <a:rPr lang="it-IT" sz="1700" b="1" u="sng" dirty="0"/>
              <a:t>Attività 2:</a:t>
            </a:r>
            <a:r>
              <a:rPr lang="it-IT" sz="1700" u="sng" dirty="0"/>
              <a:t> </a:t>
            </a:r>
            <a:r>
              <a:rPr lang="it-IT" sz="1700" b="1" dirty="0"/>
              <a:t>Realizzazione di percorsi di Educazione alla Cittadinanza Mondiale </a:t>
            </a:r>
            <a:r>
              <a:rPr lang="it-IT" sz="1700" dirty="0"/>
              <a:t>in istituti scolastici del territorio. Per l’anno scolastico 2012/2013 i volontari del Gruppo MT di Bulciago hanno presentato una cartella di possibilità formative alle scuole del territorio</a:t>
            </a:r>
            <a:r>
              <a:rPr lang="it-IT" sz="1700" dirty="0" smtClean="0"/>
              <a:t>:</a:t>
            </a:r>
          </a:p>
          <a:p>
            <a:endParaRPr lang="it-IT" sz="1700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sz="1700" dirty="0"/>
              <a:t>Acqua libera tutti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700" dirty="0"/>
              <a:t>Il cibo dei popoli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700" dirty="0"/>
              <a:t>Corsa all’Africa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700" dirty="0"/>
              <a:t>Migranti di un pianeta in Movimento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700" dirty="0"/>
              <a:t>Immagini in conflitto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700" dirty="0" err="1"/>
              <a:t>Crashita</a:t>
            </a:r>
            <a:r>
              <a:rPr lang="it-IT" sz="1700" dirty="0"/>
              <a:t>-il paese è in tilt</a:t>
            </a:r>
          </a:p>
        </p:txBody>
      </p:sp>
      <p:pic>
        <p:nvPicPr>
          <p:cNvPr id="10" name="Immagine 9" descr="Mani Tese 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08" y="5977030"/>
            <a:ext cx="1809928" cy="666815"/>
          </a:xfrm>
          <a:prstGeom prst="rect">
            <a:avLst/>
          </a:prstGeom>
        </p:spPr>
      </p:pic>
      <p:pic>
        <p:nvPicPr>
          <p:cNvPr id="8" name="Immagine 7" descr="e=m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24" y="1976649"/>
            <a:ext cx="4180638" cy="3535098"/>
          </a:xfrm>
          <a:prstGeom prst="rect">
            <a:avLst/>
          </a:prstGeom>
          <a:ln w="57150" cmpd="sng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ttangolo 6"/>
          <p:cNvSpPr/>
          <p:nvPr/>
        </p:nvSpPr>
        <p:spPr>
          <a:xfrm flipH="1">
            <a:off x="4660624" y="134472"/>
            <a:ext cx="39320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C000"/>
                </a:solidFill>
                <a:latin typeface="+mj-lt"/>
              </a:rPr>
              <a:t>COMITATO LECCHESE PER LA PACE 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E LA COOPERAZIONE TRA I POPOLI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it-IT" sz="1400" i="1" dirty="0">
                <a:solidFill>
                  <a:srgbClr val="FFC000"/>
                </a:solidFill>
                <a:latin typeface="+mj-lt"/>
              </a:rPr>
              <a:t>PROGETTI </a:t>
            </a:r>
            <a:r>
              <a:rPr lang="it-IT" sz="1400" i="1" dirty="0" smtClean="0">
                <a:solidFill>
                  <a:srgbClr val="FFC000"/>
                </a:solidFill>
                <a:latin typeface="+mj-lt"/>
              </a:rPr>
              <a:t>2012</a:t>
            </a:r>
            <a:endParaRPr lang="it-IT" sz="14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990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4040" y="4488214"/>
            <a:ext cx="8528750" cy="1050037"/>
          </a:xfrm>
        </p:spPr>
        <p:txBody>
          <a:bodyPr/>
          <a:lstStyle/>
          <a:p>
            <a:r>
              <a:rPr lang="it-IT" sz="1600" b="1" u="sng" dirty="0">
                <a:cs typeface="Latha" pitchFamily="2"/>
              </a:rPr>
              <a:t>Attività 3: </a:t>
            </a:r>
            <a:r>
              <a:rPr lang="it-IT" sz="1600" dirty="0">
                <a:cs typeface="Latha" pitchFamily="2"/>
              </a:rPr>
              <a:t>Attività di </a:t>
            </a:r>
            <a:r>
              <a:rPr lang="it-IT" sz="1600" b="1" dirty="0">
                <a:cs typeface="Latha" pitchFamily="2"/>
              </a:rPr>
              <a:t>sensibilizzazione sul territorio lecchese organizzate da </a:t>
            </a:r>
            <a:r>
              <a:rPr lang="it-IT" sz="1600" b="1" dirty="0" err="1">
                <a:cs typeface="Latha" pitchFamily="2"/>
              </a:rPr>
              <a:t>So.Le.Vol</a:t>
            </a:r>
            <a:r>
              <a:rPr lang="it-IT" sz="1600" b="1" dirty="0">
                <a:cs typeface="Latha" pitchFamily="2"/>
              </a:rPr>
              <a:t>.-</a:t>
            </a:r>
            <a:r>
              <a:rPr lang="it-IT" sz="1600" dirty="0">
                <a:cs typeface="Latha" pitchFamily="2"/>
              </a:rPr>
              <a:t>centro di servizio per il volontariato di Lecco e provincia- in relazione al tema dello squilibrio fra nord e sud del mondo e stili di vita sostenibili. </a:t>
            </a:r>
          </a:p>
        </p:txBody>
      </p:sp>
      <p:pic>
        <p:nvPicPr>
          <p:cNvPr id="7" name="Immagine 6" descr="Mani Tese 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08" y="5977030"/>
            <a:ext cx="1809928" cy="666815"/>
          </a:xfrm>
          <a:prstGeom prst="rect">
            <a:avLst/>
          </a:prstGeom>
        </p:spPr>
      </p:pic>
      <p:pic>
        <p:nvPicPr>
          <p:cNvPr id="4" name="Immagine 3" descr="so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97" y="2134533"/>
            <a:ext cx="5457916" cy="1949255"/>
          </a:xfrm>
          <a:prstGeom prst="rect">
            <a:avLst/>
          </a:prstGeom>
          <a:ln w="57150" cmpd="sng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2489422" y="134472"/>
            <a:ext cx="43685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C000"/>
                </a:solidFill>
                <a:latin typeface="+mj-lt"/>
              </a:rPr>
              <a:t>COMITATO LECCHESE PER LA PACE 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E LA COOPERAZIONE TRA I POPOLI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it-IT" sz="1400" i="1" dirty="0">
                <a:solidFill>
                  <a:srgbClr val="FFC000"/>
                </a:solidFill>
                <a:latin typeface="+mj-lt"/>
              </a:rPr>
              <a:t>PROGETTI </a:t>
            </a:r>
            <a:r>
              <a:rPr lang="it-IT" sz="1400" i="1" dirty="0" smtClean="0">
                <a:solidFill>
                  <a:srgbClr val="FFC000"/>
                </a:solidFill>
                <a:latin typeface="+mj-lt"/>
              </a:rPr>
              <a:t>2012</a:t>
            </a:r>
            <a:endParaRPr lang="it-IT" sz="14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666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6887" y="2904564"/>
            <a:ext cx="8324383" cy="3052483"/>
          </a:xfrm>
        </p:spPr>
        <p:txBody>
          <a:bodyPr/>
          <a:lstStyle/>
          <a:p>
            <a:r>
              <a:rPr lang="it-IT" dirty="0" smtClean="0"/>
              <a:t>Budget </a:t>
            </a:r>
            <a:r>
              <a:rPr lang="it-IT" dirty="0"/>
              <a:t>necessario al progetto: </a:t>
            </a:r>
            <a:r>
              <a:rPr lang="it-IT" dirty="0" smtClean="0"/>
              <a:t>€ 19.600</a:t>
            </a:r>
          </a:p>
          <a:p>
            <a:endParaRPr lang="it-IT" dirty="0"/>
          </a:p>
          <a:p>
            <a:r>
              <a:rPr lang="it-IT" dirty="0"/>
              <a:t>Finanziamento del Comitato Lecchese</a:t>
            </a:r>
          </a:p>
          <a:p>
            <a:r>
              <a:rPr lang="it-IT" dirty="0"/>
              <a:t>per la Pace e la Cooperazione tra i Popoli </a:t>
            </a:r>
            <a:r>
              <a:rPr lang="it-IT" dirty="0" smtClean="0"/>
              <a:t>: </a:t>
            </a:r>
            <a:r>
              <a:rPr lang="it-IT" dirty="0"/>
              <a:t>€ </a:t>
            </a:r>
            <a:r>
              <a:rPr lang="it-IT" dirty="0" smtClean="0"/>
              <a:t> </a:t>
            </a:r>
            <a:r>
              <a:rPr lang="it-IT" dirty="0"/>
              <a:t>9.157,86 </a:t>
            </a:r>
          </a:p>
          <a:p>
            <a:endParaRPr lang="it-IT" dirty="0"/>
          </a:p>
          <a:p>
            <a:r>
              <a:rPr lang="it-IT" dirty="0"/>
              <a:t>Di cui i Comuni </a:t>
            </a:r>
            <a:r>
              <a:rPr lang="it-IT" dirty="0" smtClean="0"/>
              <a:t>di: Casatenovo </a:t>
            </a:r>
            <a:r>
              <a:rPr lang="it-IT" dirty="0"/>
              <a:t>€ 4.200,86 </a:t>
            </a:r>
            <a:r>
              <a:rPr lang="it-IT" dirty="0" smtClean="0"/>
              <a:t>; Malgrate </a:t>
            </a:r>
            <a:r>
              <a:rPr lang="it-IT" dirty="0"/>
              <a:t>€ </a:t>
            </a:r>
            <a:r>
              <a:rPr lang="it-IT" dirty="0" smtClean="0"/>
              <a:t>1.100,00; Sirtori </a:t>
            </a:r>
            <a:r>
              <a:rPr lang="it-IT" dirty="0"/>
              <a:t>€ </a:t>
            </a:r>
            <a:r>
              <a:rPr lang="it-IT" dirty="0" smtClean="0"/>
              <a:t>2.207,00; Barzago</a:t>
            </a:r>
            <a:r>
              <a:rPr lang="it-IT" dirty="0"/>
              <a:t>	 € </a:t>
            </a:r>
            <a:r>
              <a:rPr lang="it-IT" dirty="0" smtClean="0"/>
              <a:t>800,00; Cremella € </a:t>
            </a:r>
            <a:r>
              <a:rPr lang="it-IT" dirty="0"/>
              <a:t>850,00 </a:t>
            </a:r>
          </a:p>
          <a:p>
            <a:endParaRPr lang="it-IT" dirty="0"/>
          </a:p>
          <a:p>
            <a:r>
              <a:rPr lang="it-IT" dirty="0"/>
              <a:t>Altri finanziatori: </a:t>
            </a:r>
            <a:r>
              <a:rPr lang="it-IT" dirty="0" smtClean="0"/>
              <a:t>€ 7.100</a:t>
            </a:r>
            <a:endParaRPr lang="it-IT" dirty="0"/>
          </a:p>
          <a:p>
            <a:r>
              <a:rPr lang="it-IT" dirty="0"/>
              <a:t>Budget a carico dell’associazione</a:t>
            </a:r>
            <a:r>
              <a:rPr lang="it-IT" dirty="0" smtClean="0"/>
              <a:t>: € </a:t>
            </a:r>
            <a:r>
              <a:rPr lang="it-IT" dirty="0" smtClean="0"/>
              <a:t>3.342,14</a:t>
            </a:r>
            <a:endParaRPr lang="it-IT" dirty="0"/>
          </a:p>
          <a:p>
            <a:endParaRPr lang="it-IT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09" y="6095160"/>
            <a:ext cx="18113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489422" y="134472"/>
            <a:ext cx="43685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C000"/>
                </a:solidFill>
                <a:latin typeface="+mj-lt"/>
              </a:rPr>
              <a:t>COMITATO LECCHESE PER LA PACE 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E LA COOPERAZIONE TRA I POPOLI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it-IT" sz="1400" i="1" dirty="0">
                <a:solidFill>
                  <a:srgbClr val="FFC000"/>
                </a:solidFill>
                <a:latin typeface="+mj-lt"/>
              </a:rPr>
              <a:t>PROGETTI </a:t>
            </a:r>
            <a:r>
              <a:rPr lang="it-IT" sz="1400" i="1" dirty="0" smtClean="0">
                <a:solidFill>
                  <a:srgbClr val="FFC000"/>
                </a:solidFill>
                <a:latin typeface="+mj-lt"/>
              </a:rPr>
              <a:t>2012</a:t>
            </a:r>
            <a:endParaRPr lang="it-IT" sz="14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96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1671" y="1694329"/>
            <a:ext cx="8304065" cy="42827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1800" b="1" u="sng" dirty="0" smtClean="0">
                <a:effectLst/>
              </a:rPr>
              <a:t>Mani Tese </a:t>
            </a:r>
            <a:r>
              <a:rPr lang="it-IT" sz="1800" dirty="0" smtClean="0">
                <a:effectLst/>
              </a:rPr>
              <a:t>è una Ong nata in Italia nel 1964 per combattere la fame e gli squilibri tra nord e sud del mondo; coordina progetti di cooperazione in 17 paesi in Africa, America Latina e Asia, iniziative di sensibilizzazione e coinvolgimento della società civile, esperienze concrete di sostenibilità ed economia solidale, volontariato ed educazione alla cittadinanza mondiale. </a:t>
            </a:r>
            <a:endParaRPr lang="it-IT" sz="1800" b="1" u="sng" dirty="0">
              <a:effectLst/>
            </a:endParaRPr>
          </a:p>
          <a:p>
            <a:pPr marL="0" indent="0" algn="just">
              <a:buNone/>
            </a:pPr>
            <a:r>
              <a:rPr lang="it-IT" sz="1800" b="1" u="sng" dirty="0" smtClean="0">
                <a:effectLst/>
              </a:rPr>
              <a:t>Mani </a:t>
            </a:r>
            <a:r>
              <a:rPr lang="it-IT" sz="1800" b="1" u="sng" dirty="0">
                <a:effectLst/>
              </a:rPr>
              <a:t>Tese in Ecuador </a:t>
            </a:r>
            <a:r>
              <a:rPr lang="it-IT" sz="1800" dirty="0">
                <a:effectLst/>
              </a:rPr>
              <a:t>è presente da più di 20 anni appoggiando organizzazioni contadine, indigene e di base. L’obiettivo generale perseguito è quello di creare e migliorare le condizioni per uno sviluppo territoriale duraturo e sostenibile. Tra le modalità di intervento si debbono menzionare: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>
                <a:effectLst/>
              </a:rPr>
              <a:t>- l’appoggio allo sviluppo sociale dei gruppi più svantaggiati (contadini, indigeni, donne)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>
                <a:effectLst/>
              </a:rPr>
              <a:t>- il sostegno ad azioni progettuali nel settore dello sviluppo ambientale </a:t>
            </a:r>
            <a:r>
              <a:rPr lang="it-IT" sz="1800" dirty="0" smtClean="0">
                <a:effectLst/>
              </a:rPr>
              <a:t>sostenibile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effectLst/>
              </a:rPr>
              <a:t>- </a:t>
            </a:r>
            <a:r>
              <a:rPr lang="it-IT" sz="1800" dirty="0">
                <a:effectLst/>
              </a:rPr>
              <a:t>il rafforzamento delle capacità degli attori locali nell’organizzare e promuovere il loro sviluppo.</a:t>
            </a:r>
          </a:p>
          <a:p>
            <a:pPr marL="0" indent="0">
              <a:buNone/>
            </a:pPr>
            <a:endParaRPr lang="it-IT" sz="1400" dirty="0"/>
          </a:p>
        </p:txBody>
      </p:sp>
      <p:pic>
        <p:nvPicPr>
          <p:cNvPr id="5" name="Immagine 4" descr="Mani Tese 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08" y="5977030"/>
            <a:ext cx="1809928" cy="66681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489422" y="134472"/>
            <a:ext cx="4368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4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pPr algn="ctr"/>
            <a:r>
              <a:rPr lang="it-IT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COMITATO </a:t>
            </a:r>
            <a: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LECCHESE PER LA PACE </a:t>
            </a:r>
            <a:b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</a:br>
            <a: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E LA COOPERAZIONE TRA I POPOLI</a:t>
            </a:r>
            <a:b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</a:br>
            <a: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it-IT" sz="14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PROGETTI </a:t>
            </a:r>
            <a:r>
              <a:rPr lang="it-IT" sz="1400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2012</a:t>
            </a:r>
            <a:endParaRPr lang="it-IT" sz="14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606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5175" y="1828801"/>
            <a:ext cx="7612064" cy="40744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1800" dirty="0">
                <a:effectLst/>
              </a:rPr>
              <a:t>L’</a:t>
            </a:r>
            <a:r>
              <a:rPr lang="it-IT" sz="1800" b="1" u="sng" dirty="0">
                <a:effectLst/>
              </a:rPr>
              <a:t>Ecuador</a:t>
            </a:r>
            <a:r>
              <a:rPr lang="it-IT" sz="1800" dirty="0">
                <a:effectLst/>
              </a:rPr>
              <a:t> è un Paese megadiverso che, al pari degli altri </a:t>
            </a:r>
            <a:r>
              <a:rPr lang="it-IT" sz="1800" b="1" dirty="0">
                <a:effectLst/>
              </a:rPr>
              <a:t>Paesi della regione andina </a:t>
            </a:r>
            <a:r>
              <a:rPr lang="it-IT" sz="1800" dirty="0">
                <a:effectLst/>
              </a:rPr>
              <a:t>e nonostante l’abbondanza di risorse naturali di cui dispone, presenta una forte disuguaglianza nella distribuzione della ricchezza. È il più piccolo dei Paesi andini, caratterizzato da quattro differenti regioni geografiche: le Ande, la Costa, l’Amazzonia e le Galapagos che si considerano a tutti gli effetti come una regione a sé stante. </a:t>
            </a:r>
          </a:p>
          <a:p>
            <a:pPr marL="0" indent="0" algn="just">
              <a:buNone/>
            </a:pPr>
            <a:r>
              <a:rPr lang="it-IT" sz="1800" dirty="0">
                <a:effectLst/>
              </a:rPr>
              <a:t>La </a:t>
            </a:r>
            <a:r>
              <a:rPr lang="it-IT" sz="1800" b="1" dirty="0">
                <a:effectLst/>
              </a:rPr>
              <a:t>popolazione ecuadoriana </a:t>
            </a:r>
            <a:r>
              <a:rPr lang="it-IT" sz="1800" dirty="0">
                <a:effectLst/>
              </a:rPr>
              <a:t>si attesta su una cifra di poco superiore ai 14 milioni di </a:t>
            </a:r>
            <a:r>
              <a:rPr lang="it-IT" sz="1800" dirty="0" smtClean="0">
                <a:effectLst/>
              </a:rPr>
              <a:t>abitanti; di questi </a:t>
            </a:r>
            <a:r>
              <a:rPr lang="it-IT" sz="1800" dirty="0">
                <a:effectLst/>
              </a:rPr>
              <a:t>il 32% del </a:t>
            </a:r>
            <a:r>
              <a:rPr lang="it-IT" sz="1800" dirty="0" smtClean="0">
                <a:effectLst/>
              </a:rPr>
              <a:t>totale vive in aree rurali </a:t>
            </a:r>
            <a:r>
              <a:rPr lang="it-IT" sz="1800" dirty="0">
                <a:effectLst/>
              </a:rPr>
              <a:t>e presenta i più alti indici di povertà che si aggirano attorno al 60% ma che in alcune zone raggiunge addirittura il 100%. </a:t>
            </a:r>
            <a:r>
              <a:rPr lang="it-IT" sz="1800" dirty="0" smtClean="0">
                <a:effectLst/>
              </a:rPr>
              <a:t>La </a:t>
            </a:r>
            <a:r>
              <a:rPr lang="it-IT" sz="1800" dirty="0">
                <a:effectLst/>
              </a:rPr>
              <a:t>nuova Costituzione, approvata nel 2007, rimette il cittadino al centro dello Stato e fa della plurinazionalità, del buen vivir, della pace e della salvaguardia dell’ambiente i pilastri del nuovo Stato.</a:t>
            </a:r>
          </a:p>
          <a:p>
            <a:pPr marL="0" indent="0" algn="just">
              <a:buNone/>
            </a:pPr>
            <a:endParaRPr lang="it-IT" sz="1800" dirty="0">
              <a:effectLst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34" y="6038943"/>
            <a:ext cx="18113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489422" y="134472"/>
            <a:ext cx="4368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4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pPr algn="ctr"/>
            <a:r>
              <a:rPr lang="it-IT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COMITATO </a:t>
            </a:r>
            <a: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LECCHESE PER LA PACE </a:t>
            </a:r>
            <a:b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</a:br>
            <a: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E LA COOPERAZIONE TRA I POPOLI</a:t>
            </a:r>
            <a:b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</a:br>
            <a: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it-IT" sz="14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PROGETTI </a:t>
            </a:r>
            <a:r>
              <a:rPr lang="it-IT" sz="1400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2012</a:t>
            </a:r>
            <a:endParaRPr lang="it-IT" sz="14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229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6889" y="3789395"/>
            <a:ext cx="7199311" cy="451153"/>
          </a:xfrm>
        </p:spPr>
        <p:txBody>
          <a:bodyPr/>
          <a:lstStyle/>
          <a:p>
            <a:r>
              <a:rPr lang="it-IT" sz="2800" b="1" u="sng" dirty="0"/>
              <a:t>ANALISI DEL PROBLEMA</a:t>
            </a:r>
            <a:r>
              <a:rPr lang="it-IT" sz="2800" dirty="0"/>
              <a:t>: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6888" y="4267200"/>
            <a:ext cx="8278295" cy="1824556"/>
          </a:xfrm>
        </p:spPr>
        <p:txBody>
          <a:bodyPr/>
          <a:lstStyle/>
          <a:p>
            <a:r>
              <a:rPr lang="it-IT" dirty="0"/>
              <a:t>In Ecuador </a:t>
            </a:r>
            <a:r>
              <a:rPr lang="it-IT" b="1" dirty="0"/>
              <a:t>l’accaparramento della terra </a:t>
            </a:r>
            <a:r>
              <a:rPr lang="it-IT" dirty="0"/>
              <a:t>e la </a:t>
            </a:r>
            <a:r>
              <a:rPr lang="it-IT" b="1" dirty="0"/>
              <a:t>concentrazione dell’acqua </a:t>
            </a:r>
            <a:r>
              <a:rPr lang="it-IT" dirty="0"/>
              <a:t>sono problemi strutturali: secondo dati del 2000 le proprietà inferiori ad un ettaro rappresentano un quarto del totale delle unità produttive del paese ma occupano l’1% della terra, mentre le proprietà superiori a 100 ettari, che rappresentano solo il 2% del totale, posseggono il 43% delle terre coltivabili. 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459">
            <a:off x="4851169" y="1072220"/>
            <a:ext cx="3480218" cy="2610163"/>
          </a:xfrm>
          <a:prstGeom prst="rect">
            <a:avLst/>
          </a:prstGeom>
          <a:noFill/>
          <a:ln w="57150" cap="flat" cmpd="sng">
            <a:solidFill>
              <a:srgbClr val="424A10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663">
            <a:off x="1029391" y="914694"/>
            <a:ext cx="3609185" cy="2706889"/>
          </a:xfrm>
          <a:prstGeom prst="rect">
            <a:avLst/>
          </a:prstGeom>
          <a:noFill/>
          <a:ln w="57150" cmpd="sng">
            <a:solidFill>
              <a:schemeClr val="tx2">
                <a:lumMod val="90000"/>
                <a:lumOff val="1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 descr="Mani Tese 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08" y="5977030"/>
            <a:ext cx="1809928" cy="66681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489422" y="134472"/>
            <a:ext cx="43685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C000"/>
                </a:solidFill>
                <a:latin typeface="+mj-lt"/>
              </a:rPr>
              <a:t>COMITATO LECCHESE PER LA PACE 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E LA COOPERAZIONE TRA I POPOLI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it-IT" sz="1400" i="1" dirty="0">
                <a:solidFill>
                  <a:srgbClr val="FFC000"/>
                </a:solidFill>
                <a:latin typeface="+mj-lt"/>
              </a:rPr>
              <a:t>PROGETTI </a:t>
            </a:r>
            <a:r>
              <a:rPr lang="it-IT" sz="1400" i="1" dirty="0" smtClean="0">
                <a:solidFill>
                  <a:srgbClr val="FFC000"/>
                </a:solidFill>
                <a:latin typeface="+mj-lt"/>
              </a:rPr>
              <a:t>2012</a:t>
            </a:r>
            <a:endParaRPr lang="it-IT" sz="14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275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50074" y="243919"/>
            <a:ext cx="3250360" cy="3935412"/>
          </a:xfrm>
        </p:spPr>
        <p:txBody>
          <a:bodyPr/>
          <a:lstStyle/>
          <a:p>
            <a:r>
              <a:rPr lang="it-IT" sz="1700" b="1" dirty="0"/>
              <a:t>La concentrazione delle risorse idriche </a:t>
            </a:r>
            <a:r>
              <a:rPr lang="it-IT" sz="1700" dirty="0"/>
              <a:t>è più grave: lo stato ha consegnato 2.240 m/</a:t>
            </a:r>
            <a:r>
              <a:rPr lang="it-IT" sz="1700" dirty="0" err="1"/>
              <a:t>s</a:t>
            </a:r>
            <a:r>
              <a:rPr lang="it-IT" sz="1700" dirty="0"/>
              <a:t> di acqua attraverso 64.300 concessioni secondo il report del 2010 di </a:t>
            </a:r>
            <a:r>
              <a:rPr lang="it-IT" sz="1700" i="1" dirty="0"/>
              <a:t>FIAN:</a:t>
            </a:r>
            <a:r>
              <a:rPr lang="it-IT" sz="1700" dirty="0"/>
              <a:t> “Il diritto all’alimentazione dell’ Ecuador: bilancio dello stato alimentare della popolazione ecuadoriana secondo una prospettiva di diritti umani”. </a:t>
            </a:r>
          </a:p>
          <a:p>
            <a:endParaRPr lang="it-IT" sz="17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8" y="3604734"/>
            <a:ext cx="3899395" cy="2924546"/>
          </a:xfrm>
          <a:prstGeom prst="rect">
            <a:avLst/>
          </a:prstGeom>
          <a:noFill/>
          <a:ln w="57150" cmpd="sng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3883" y="2006731"/>
            <a:ext cx="4856434" cy="3084164"/>
          </a:xfrm>
          <a:prstGeom prst="rect">
            <a:avLst/>
          </a:prstGeom>
          <a:noFill/>
          <a:ln w="57150" cmpd="sng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03" y="3679589"/>
            <a:ext cx="4434746" cy="2502551"/>
          </a:xfrm>
          <a:prstGeom prst="rect">
            <a:avLst/>
          </a:prstGeom>
          <a:noFill/>
          <a:ln w="57150" cmpd="sng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Immagine 10" descr="Mani Tese O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08" y="5977030"/>
            <a:ext cx="1809928" cy="66681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528875" y="134472"/>
            <a:ext cx="43685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C000"/>
                </a:solidFill>
                <a:latin typeface="+mj-lt"/>
              </a:rPr>
              <a:t>COMITATO LECCHESE PER LA PACE 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E LA COOPERAZIONE TRA I POPOLI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it-IT" sz="1400" i="1" dirty="0">
                <a:solidFill>
                  <a:srgbClr val="FFC000"/>
                </a:solidFill>
                <a:latin typeface="+mj-lt"/>
              </a:rPr>
              <a:t>PROGETTI </a:t>
            </a:r>
            <a:r>
              <a:rPr lang="it-IT" sz="1400" i="1" dirty="0" smtClean="0">
                <a:solidFill>
                  <a:srgbClr val="FFC000"/>
                </a:solidFill>
                <a:latin typeface="+mj-lt"/>
              </a:rPr>
              <a:t>2012</a:t>
            </a:r>
            <a:endParaRPr lang="it-IT" sz="14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96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08025" y="149257"/>
            <a:ext cx="3411134" cy="3935412"/>
          </a:xfrm>
        </p:spPr>
        <p:txBody>
          <a:bodyPr/>
          <a:lstStyle/>
          <a:p>
            <a:r>
              <a:rPr lang="it-IT" sz="1700" dirty="0"/>
              <a:t>Dal punto di vista legislativo </a:t>
            </a:r>
            <a:r>
              <a:rPr lang="it-IT" sz="1700" b="1" dirty="0"/>
              <a:t>il Diritto all’Alimentazione </a:t>
            </a:r>
            <a:r>
              <a:rPr lang="it-IT" sz="1700" dirty="0"/>
              <a:t>è stato riconosciuto nell’Articolo 13 della nuova </a:t>
            </a:r>
            <a:r>
              <a:rPr lang="it-IT" sz="1700" b="1" dirty="0"/>
              <a:t>Costituzione del 2008 </a:t>
            </a:r>
            <a:r>
              <a:rPr lang="it-IT" sz="1700" dirty="0"/>
              <a:t>come parte dei diritti del buon vivir . Per il compimento di questo principio costituzionale è stato approvato anche </a:t>
            </a:r>
            <a:r>
              <a:rPr lang="it-IT" sz="1700" b="1" dirty="0"/>
              <a:t>la Legge organica del regime di sovranità alimentare </a:t>
            </a:r>
            <a:r>
              <a:rPr lang="it-IT" sz="1700" dirty="0"/>
              <a:t>i cui temi sono acqua, terra ed utilizzo, fra gli altri. Nonostante la Costituzione e la Legge organica siano gli strumenti giuridici relazionati con il diritto all’alimentazione più importanti, esistono leggi già in vigore che </a:t>
            </a:r>
            <a:r>
              <a:rPr lang="it-IT" sz="1700" b="1" dirty="0"/>
              <a:t>contraddicono i principi costituzionali si sovranità alimentare</a:t>
            </a:r>
            <a:r>
              <a:rPr lang="it-IT" sz="1700" dirty="0"/>
              <a:t>: è il caso della </a:t>
            </a:r>
            <a:r>
              <a:rPr lang="it-IT" sz="1700" b="1" u="sng" dirty="0"/>
              <a:t>Legge di Sviluppo Agricolo</a:t>
            </a:r>
            <a:r>
              <a:rPr lang="it-IT" sz="1700" dirty="0"/>
              <a:t>, approvata nel maggio 2010, che ha </a:t>
            </a:r>
            <a:r>
              <a:rPr lang="it-IT" sz="1700" b="1" dirty="0"/>
              <a:t>eliminato gli ostacoli all’accumulazione della terra, fomentando il mercato delle terre. </a:t>
            </a:r>
          </a:p>
          <a:p>
            <a:endParaRPr lang="it-IT" sz="17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1506" y="1952646"/>
            <a:ext cx="4743312" cy="3305457"/>
          </a:xfrm>
          <a:prstGeom prst="rect">
            <a:avLst/>
          </a:prstGeom>
          <a:noFill/>
          <a:ln w="57150" cmpd="sng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magine 9" descr="Mani Tese 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08" y="5977030"/>
            <a:ext cx="1809928" cy="66681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528875" y="134472"/>
            <a:ext cx="43685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C000"/>
                </a:solidFill>
                <a:latin typeface="+mj-lt"/>
              </a:rPr>
              <a:t>COMITATO LECCHESE PER LA PACE 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E LA COOPERAZIONE TRA I POPOLI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it-IT" sz="1400" i="1" dirty="0">
                <a:solidFill>
                  <a:srgbClr val="FFC000"/>
                </a:solidFill>
                <a:latin typeface="+mj-lt"/>
              </a:rPr>
              <a:t>PROGETTI </a:t>
            </a:r>
            <a:r>
              <a:rPr lang="it-IT" sz="1400" i="1" dirty="0" smtClean="0">
                <a:solidFill>
                  <a:srgbClr val="FFC000"/>
                </a:solidFill>
                <a:latin typeface="+mj-lt"/>
              </a:rPr>
              <a:t>2012</a:t>
            </a:r>
            <a:endParaRPr lang="it-IT" sz="14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107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1196" y="4273729"/>
            <a:ext cx="8418003" cy="990600"/>
          </a:xfrm>
        </p:spPr>
        <p:txBody>
          <a:bodyPr/>
          <a:lstStyle/>
          <a:p>
            <a:r>
              <a:rPr lang="it-IT" sz="1700" dirty="0"/>
              <a:t> A due anni dal lancio, ha contribuito a mettere in marcia meccanismi di speculazione delle terre. Nel paese è in atto una discussione sulla legge di </a:t>
            </a:r>
            <a:r>
              <a:rPr lang="it-IT" sz="1700" b="1" u="sng" dirty="0"/>
              <a:t>Riforma agraria, </a:t>
            </a:r>
            <a:r>
              <a:rPr lang="it-IT" sz="1700" dirty="0"/>
              <a:t>ed è al momento uno dei temi caldi della politica di Rafael Correa. Per questa ragione </a:t>
            </a:r>
            <a:r>
              <a:rPr lang="it-IT" sz="1700" b="1" dirty="0"/>
              <a:t>è necessario dibattere ed affrontare questi temi con la partecipazione </a:t>
            </a:r>
            <a:r>
              <a:rPr lang="it-IT" sz="1700" dirty="0"/>
              <a:t>di coloro che dovrebbero essere coinvolti in prima persona</a:t>
            </a:r>
            <a:r>
              <a:rPr lang="it-IT" sz="1700" b="1" dirty="0"/>
              <a:t>: i senza terra</a:t>
            </a:r>
            <a:r>
              <a:rPr lang="it-IT" sz="1700" dirty="0"/>
              <a:t>, così da costruire con loro proposte concrete rivolte al recupero e all’acceso alla terra e all’acqua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98" y="1164986"/>
            <a:ext cx="6447474" cy="3108743"/>
          </a:xfrm>
          <a:prstGeom prst="rect">
            <a:avLst/>
          </a:prstGeom>
          <a:noFill/>
          <a:ln w="57150" cmpd="sng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 descr="Mani Tese 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08" y="5977030"/>
            <a:ext cx="1809928" cy="66681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489422" y="134472"/>
            <a:ext cx="43685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C000"/>
                </a:solidFill>
                <a:latin typeface="+mj-lt"/>
              </a:rPr>
              <a:t>COMITATO LECCHESE PER LA PACE 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E LA COOPERAZIONE TRA I POPOLI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it-IT" sz="1400" i="1" dirty="0">
                <a:solidFill>
                  <a:srgbClr val="FFC000"/>
                </a:solidFill>
                <a:latin typeface="+mj-lt"/>
              </a:rPr>
              <a:t>PROGETTI </a:t>
            </a:r>
            <a:r>
              <a:rPr lang="it-IT" sz="1400" i="1" dirty="0" smtClean="0">
                <a:solidFill>
                  <a:srgbClr val="FFC000"/>
                </a:solidFill>
                <a:latin typeface="+mj-lt"/>
              </a:rPr>
              <a:t>2012</a:t>
            </a:r>
            <a:endParaRPr lang="it-IT" sz="14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544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946" y="1546413"/>
            <a:ext cx="3250360" cy="1358152"/>
          </a:xfrm>
        </p:spPr>
        <p:txBody>
          <a:bodyPr/>
          <a:lstStyle/>
          <a:p>
            <a:r>
              <a:rPr lang="it-IT" u="sng" dirty="0"/>
              <a:t>IL PROGETTO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946" y="3334402"/>
            <a:ext cx="3250360" cy="2273022"/>
          </a:xfrm>
        </p:spPr>
        <p:txBody>
          <a:bodyPr/>
          <a:lstStyle/>
          <a:p>
            <a:r>
              <a:rPr lang="it-IT" u="sng" dirty="0"/>
              <a:t>Obiettivo generale</a:t>
            </a:r>
            <a:r>
              <a:rPr lang="it-IT" dirty="0"/>
              <a:t>: Migliorare l’analisi delle principali tendenze riguardo la proprietà della terra a livello globale, regionale e nazionale.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0628" y="1435240"/>
            <a:ext cx="5906804" cy="3798324"/>
          </a:xfrm>
          <a:prstGeom prst="rect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 descr="Mani Tese 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08" y="5977030"/>
            <a:ext cx="1809928" cy="66681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76518" y="134472"/>
            <a:ext cx="36172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COMITATO LECCHESE PER LA PACE </a:t>
            </a:r>
            <a:b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</a:br>
            <a: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E LA COOPERAZIONE TRA I POPOLI</a:t>
            </a:r>
            <a:b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</a:br>
            <a:r>
              <a:rPr lang="it-IT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it-IT" sz="14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PROGETTI 2011</a:t>
            </a:r>
            <a:endParaRPr lang="it-IT" sz="14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38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4040" y="3774328"/>
            <a:ext cx="8528750" cy="2609973"/>
          </a:xfrm>
        </p:spPr>
        <p:txBody>
          <a:bodyPr/>
          <a:lstStyle/>
          <a:p>
            <a:r>
              <a:rPr lang="it-IT" sz="1700" b="1" u="sng" dirty="0"/>
              <a:t>Obiettivo specifico 1</a:t>
            </a:r>
            <a:r>
              <a:rPr lang="it-IT" sz="1700" dirty="0"/>
              <a:t>: Raccogliere le aspirazioni delle associazioni e delle organizzazioni di base riguardo i principi fondamentali che dovrebbe contenere una Legge riguardo la proprietà delle terre, secondo una visione contadina, indigena, afro-ecuadoriana e della donna.</a:t>
            </a:r>
          </a:p>
          <a:p>
            <a:endParaRPr lang="it-IT" sz="1700" dirty="0"/>
          </a:p>
          <a:p>
            <a:r>
              <a:rPr lang="it-IT" sz="1700" b="1" u="sng" dirty="0"/>
              <a:t>Obiettivo specifico 2: </a:t>
            </a:r>
            <a:r>
              <a:rPr lang="it-IT" sz="1700" dirty="0"/>
              <a:t>Consolidare i processi di articolazione delle organizzazioni, formulando un posizionamento forte di fronte alla politica riguardante la terra e le risorse naturali.</a:t>
            </a:r>
          </a:p>
          <a:p>
            <a:endParaRPr lang="it-IT" sz="17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2" b="15408"/>
          <a:stretch/>
        </p:blipFill>
        <p:spPr>
          <a:xfrm>
            <a:off x="1496884" y="873136"/>
            <a:ext cx="6383091" cy="2784464"/>
          </a:xfrm>
          <a:prstGeom prst="rect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 descr="Mani Tese 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08" y="5977030"/>
            <a:ext cx="1809928" cy="66681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489422" y="134472"/>
            <a:ext cx="43685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C000"/>
                </a:solidFill>
                <a:latin typeface="+mj-lt"/>
              </a:rPr>
              <a:t>COMITATO LECCHESE PER LA PACE 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E LA COOPERAZIONE TRA I POPOLI</a:t>
            </a:r>
            <a:br>
              <a:rPr lang="it-IT" sz="1400" b="1" dirty="0">
                <a:solidFill>
                  <a:srgbClr val="FFC000"/>
                </a:solidFill>
                <a:latin typeface="+mj-lt"/>
              </a:rPr>
            </a:br>
            <a:r>
              <a:rPr lang="it-IT" sz="14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it-IT" sz="1400" i="1" dirty="0">
                <a:solidFill>
                  <a:srgbClr val="FFC000"/>
                </a:solidFill>
                <a:latin typeface="+mj-lt"/>
              </a:rPr>
              <a:t>PROGETTI 2011</a:t>
            </a:r>
            <a:endParaRPr lang="it-IT" sz="14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3357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287</TotalTime>
  <Words>1023</Words>
  <Application>Microsoft Office PowerPoint</Application>
  <PresentationFormat>Presentazione su schermo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Habitat</vt:lpstr>
      <vt:lpstr>     Congresso dei Senza Terra in Ecuador Per il Diritto ad Alimentarsi</vt:lpstr>
      <vt:lpstr>Presentazione standard di PowerPoint</vt:lpstr>
      <vt:lpstr>Presentazione standard di PowerPoint</vt:lpstr>
      <vt:lpstr>ANALISI DEL PROBLEMA:</vt:lpstr>
      <vt:lpstr>Presentazione standard di PowerPoint</vt:lpstr>
      <vt:lpstr>Presentazione standard di PowerPoint</vt:lpstr>
      <vt:lpstr>Presentazione standard di PowerPoint</vt:lpstr>
      <vt:lpstr>IL PROGETTO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Congresso dei Senza Terra in Ecuador-Per il Diritto ad Alimentarsi</dc:title>
  <dc:creator>kkk</dc:creator>
  <cp:lastModifiedBy>Claudia Zaninelli</cp:lastModifiedBy>
  <cp:revision>28</cp:revision>
  <dcterms:created xsi:type="dcterms:W3CDTF">2012-12-07T14:19:59Z</dcterms:created>
  <dcterms:modified xsi:type="dcterms:W3CDTF">2013-04-09T10:02:02Z</dcterms:modified>
</cp:coreProperties>
</file>